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313" r:id="rId2"/>
    <p:sldId id="366" r:id="rId3"/>
    <p:sldId id="367" r:id="rId4"/>
    <p:sldId id="361" r:id="rId5"/>
    <p:sldId id="368" r:id="rId6"/>
    <p:sldId id="365" r:id="rId7"/>
    <p:sldId id="311" r:id="rId8"/>
  </p:sldIdLst>
  <p:sldSz cx="13442950" cy="7561263"/>
  <p:notesSz cx="6858000" cy="9947275"/>
  <p:defaultTextStyle>
    <a:defPPr>
      <a:defRPr lang="ru-RU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2079" userDrawn="1">
          <p15:clr>
            <a:srgbClr val="A4A3A4"/>
          </p15:clr>
        </p15:guide>
        <p15:guide id="5" pos="3690" userDrawn="1">
          <p15:clr>
            <a:srgbClr val="A4A3A4"/>
          </p15:clr>
        </p15:guide>
        <p15:guide id="6" orient="horz" pos="4082" userDrawn="1">
          <p15:clr>
            <a:srgbClr val="A4A3A4"/>
          </p15:clr>
        </p15:guide>
        <p15:guide id="7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ADE"/>
    <a:srgbClr val="C9E2E0"/>
    <a:srgbClr val="8AA2CC"/>
    <a:srgbClr val="336600"/>
    <a:srgbClr val="E0323A"/>
    <a:srgbClr val="F33B3B"/>
    <a:srgbClr val="E0F6F8"/>
    <a:srgbClr val="9096BD"/>
    <a:srgbClr val="AED5F0"/>
    <a:srgbClr val="C4E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307" autoAdjust="0"/>
    <p:restoredTop sz="96277" autoAdjust="0"/>
  </p:normalViewPr>
  <p:slideViewPr>
    <p:cSldViewPr>
      <p:cViewPr>
        <p:scale>
          <a:sx n="100" d="100"/>
          <a:sy n="100" d="100"/>
        </p:scale>
        <p:origin x="-48" y="240"/>
      </p:cViewPr>
      <p:guideLst>
        <p:guide orient="horz" pos="4082"/>
        <p:guide pos="2079"/>
        <p:guide pos="3690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08" y="-72"/>
      </p:cViewPr>
      <p:guideLst>
        <p:guide orient="horz" pos="3133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4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986AE787-FE2F-4904-BE07-0BFC99EFC9C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8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8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B25F96D-9CFF-48B1-9D3B-6BC347F660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150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4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1262FAAB-7EB6-4B72-8DE0-A80C6CAC7E35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vert="horz" lIns="92172" tIns="46086" rIns="92172" bIns="460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8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8"/>
            <a:ext cx="2971800" cy="497363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CEED0407-A629-433A-B303-8847543031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24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344295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344295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6683" y="5570666"/>
            <a:ext cx="8287188" cy="972577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6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0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75BD-7BA6-4DE7-8A56-0884BF8116AD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58" y="3453495"/>
            <a:ext cx="10548763" cy="1977050"/>
          </a:xfrm>
          <a:effectLst/>
        </p:spPr>
        <p:txBody>
          <a:bodyPr>
            <a:noAutofit/>
          </a:bodyPr>
          <a:lstStyle>
            <a:lvl1pPr marL="840105" indent="-600075" algn="l">
              <a:defRPr sz="7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0615" y="806534"/>
            <a:ext cx="9410065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D384-9DB6-4E05-AD7C-DCC4062F5D83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184" y="415128"/>
            <a:ext cx="3024664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6908" y="806534"/>
            <a:ext cx="709972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48D4-B3A3-4CB1-97D6-FD5F5886F3F3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2405" cy="7561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1"/>
            <a:ext cx="13442950" cy="7560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68C1-C5D8-415E-83E8-E581B8CE5379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80369" y="806535"/>
            <a:ext cx="9410065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344295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44295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79" y="2395445"/>
            <a:ext cx="8771828" cy="2671851"/>
          </a:xfrm>
          <a:effectLst/>
        </p:spPr>
        <p:txBody>
          <a:bodyPr anchor="b"/>
          <a:lstStyle>
            <a:lvl1pPr algn="r">
              <a:defRPr sz="6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265" y="5079995"/>
            <a:ext cx="8777455" cy="921133"/>
          </a:xfrm>
        </p:spPr>
        <p:txBody>
          <a:bodyPr anchor="t"/>
          <a:lstStyle>
            <a:lvl1pPr marL="0" indent="0" algn="r">
              <a:buNone/>
              <a:defRPr sz="2600">
                <a:solidFill>
                  <a:schemeClr val="tx2"/>
                </a:solidFill>
              </a:defRPr>
            </a:lvl1pPr>
            <a:lvl2pPr marL="6000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02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0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0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05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5AC-7490-4EE7-B6EB-F4171871B500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B0A9-BA4B-43BD-A6C0-32E9B83E8AB6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80367" y="806534"/>
            <a:ext cx="492012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9018" y="806535"/>
            <a:ext cx="492012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69" y="806535"/>
            <a:ext cx="4920120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00075" indent="0">
              <a:buNone/>
              <a:defRPr sz="2600" b="1"/>
            </a:lvl2pPr>
            <a:lvl3pPr marL="1200150" indent="0">
              <a:buNone/>
              <a:defRPr sz="2400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138" y="1543926"/>
            <a:ext cx="4920120" cy="30245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2179" y="806535"/>
            <a:ext cx="4920120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00075" indent="0">
              <a:buNone/>
              <a:defRPr sz="2600" b="1"/>
            </a:lvl2pPr>
            <a:lvl3pPr marL="1200150" indent="0">
              <a:buNone/>
              <a:defRPr sz="2400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marL="0" lvl="0" indent="0" algn="ctr" defTabSz="1200150" rtl="0" eaLnBrk="1" latinLnBrk="0" hangingPunct="1">
              <a:spcBef>
                <a:spcPct val="20000"/>
              </a:spcBef>
              <a:spcAft>
                <a:spcPts val="39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2" y="1542498"/>
            <a:ext cx="4920120" cy="30245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D9C6-CF10-495A-A8DE-100388622155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C1F-9EF7-41C6-8F67-FD7B4E773842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69ED-CD1F-4CC3-BE3F-4E9DB3199369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587" y="2436407"/>
            <a:ext cx="5345550" cy="1387547"/>
          </a:xfrm>
          <a:effectLst/>
        </p:spPr>
        <p:txBody>
          <a:bodyPr anchor="b">
            <a:noAutofit/>
          </a:bodyPr>
          <a:lstStyle>
            <a:lvl1pPr marL="300038" indent="-300038" algn="l">
              <a:defRPr sz="37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106" y="806535"/>
            <a:ext cx="5905673" cy="5396667"/>
          </a:xfrm>
        </p:spPr>
        <p:txBody>
          <a:bodyPr anchor="ctr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524" y="3856489"/>
            <a:ext cx="4981801" cy="2358918"/>
          </a:xfrm>
        </p:spPr>
        <p:txBody>
          <a:bodyPr/>
          <a:lstStyle>
            <a:lvl1pPr marL="0" indent="0">
              <a:buNone/>
              <a:defRPr sz="1800"/>
            </a:lvl1pPr>
            <a:lvl2pPr marL="600075" indent="0">
              <a:buNone/>
              <a:defRPr sz="1600"/>
            </a:lvl2pPr>
            <a:lvl3pPr marL="1200150" indent="0">
              <a:buNone/>
              <a:defRPr sz="1300"/>
            </a:lvl3pPr>
            <a:lvl4pPr marL="1800225" indent="0">
              <a:buNone/>
              <a:defRPr sz="1200"/>
            </a:lvl4pPr>
            <a:lvl5pPr marL="2400300" indent="0">
              <a:buNone/>
              <a:defRPr sz="1200"/>
            </a:lvl5pPr>
            <a:lvl6pPr marL="3000375" indent="0">
              <a:buNone/>
              <a:defRPr sz="1200"/>
            </a:lvl6pPr>
            <a:lvl7pPr marL="3600450" indent="0">
              <a:buNone/>
              <a:defRPr sz="1200"/>
            </a:lvl7pPr>
            <a:lvl8pPr marL="4200525" indent="0">
              <a:buNone/>
              <a:defRPr sz="1200"/>
            </a:lvl8pPr>
            <a:lvl9pPr marL="480060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7E3D-1A6A-4B7E-AC71-0F7EC74C3B6C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344295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44295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79129" y="1260211"/>
            <a:ext cx="6049328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600"/>
            </a:lvl1pPr>
            <a:lvl2pPr marL="600075" indent="0">
              <a:buNone/>
              <a:defRPr sz="3700"/>
            </a:lvl2pPr>
            <a:lvl3pPr marL="1200150" indent="0">
              <a:buNone/>
              <a:defRPr sz="3200"/>
            </a:lvl3pPr>
            <a:lvl4pPr marL="1800225" indent="0">
              <a:buNone/>
              <a:defRPr sz="2600"/>
            </a:lvl4pPr>
            <a:lvl5pPr marL="2400300" indent="0">
              <a:buNone/>
              <a:defRPr sz="2600"/>
            </a:lvl5pPr>
            <a:lvl6pPr marL="3000375" indent="0">
              <a:buNone/>
              <a:defRPr sz="2600"/>
            </a:lvl6pPr>
            <a:lvl7pPr marL="3600450" indent="0">
              <a:buNone/>
              <a:defRPr sz="2600"/>
            </a:lvl7pPr>
            <a:lvl8pPr marL="4200525" indent="0">
              <a:buNone/>
              <a:defRPr sz="2600"/>
            </a:lvl8pPr>
            <a:lvl9pPr marL="4800600" indent="0">
              <a:buNone/>
              <a:defRPr sz="2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616" y="1114108"/>
            <a:ext cx="5430861" cy="2384830"/>
          </a:xfrm>
        </p:spPr>
        <p:txBody>
          <a:bodyPr anchor="b"/>
          <a:lstStyle>
            <a:lvl1pPr marL="240030" indent="-240030">
              <a:buFont typeface="Georgia" pitchFamily="18" charset="0"/>
              <a:buChar char="*"/>
              <a:defRPr sz="2100"/>
            </a:lvl1pPr>
            <a:lvl2pPr marL="600075" indent="0">
              <a:buNone/>
              <a:defRPr sz="1600"/>
            </a:lvl2pPr>
            <a:lvl3pPr marL="1200150" indent="0">
              <a:buNone/>
              <a:defRPr sz="1300"/>
            </a:lvl3pPr>
            <a:lvl4pPr marL="1800225" indent="0">
              <a:buNone/>
              <a:defRPr sz="1200"/>
            </a:lvl4pPr>
            <a:lvl5pPr marL="2400300" indent="0">
              <a:buNone/>
              <a:defRPr sz="1200"/>
            </a:lvl5pPr>
            <a:lvl6pPr marL="3000375" indent="0">
              <a:buNone/>
              <a:defRPr sz="1200"/>
            </a:lvl6pPr>
            <a:lvl7pPr marL="3600450" indent="0">
              <a:buNone/>
              <a:defRPr sz="1200"/>
            </a:lvl7pPr>
            <a:lvl8pPr marL="4200525" indent="0">
              <a:buNone/>
              <a:defRPr sz="1200"/>
            </a:lvl8pPr>
            <a:lvl9pPr marL="480060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A64-1C0D-4C65-A3C4-059A84C4C518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5" y="4922231"/>
            <a:ext cx="9384687" cy="1260211"/>
          </a:xfrm>
        </p:spPr>
        <p:txBody>
          <a:bodyPr anchor="b">
            <a:no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344295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44295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344295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344295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384" y="4820518"/>
            <a:ext cx="9574296" cy="1260211"/>
          </a:xfrm>
          <a:prstGeom prst="rect">
            <a:avLst/>
          </a:prstGeom>
          <a:effectLst/>
        </p:spPr>
        <p:txBody>
          <a:bodyPr vert="horz" lIns="120015" tIns="60008" rIns="120015" bIns="60008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69" y="807351"/>
            <a:ext cx="9410065" cy="3831040"/>
          </a:xfrm>
          <a:prstGeom prst="rect">
            <a:avLst/>
          </a:prstGeom>
        </p:spPr>
        <p:txBody>
          <a:bodyPr vert="horz" lIns="120015" tIns="60008" rIns="120015" bIns="60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3991" y="6805137"/>
            <a:ext cx="3696811" cy="402567"/>
          </a:xfrm>
          <a:prstGeom prst="rect">
            <a:avLst/>
          </a:prstGeom>
        </p:spPr>
        <p:txBody>
          <a:bodyPr vert="horz" lIns="120015" tIns="60008" rIns="120015" bIns="60008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F952C9-7A6D-4AA1-A53C-F6B94DF2747D}" type="datetime1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147" y="6805137"/>
            <a:ext cx="4929083" cy="402567"/>
          </a:xfrm>
          <a:prstGeom prst="rect">
            <a:avLst/>
          </a:prstGeom>
        </p:spPr>
        <p:txBody>
          <a:bodyPr vert="horz" lIns="120015" tIns="60008" rIns="120015" bIns="60008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1229" y="6805137"/>
            <a:ext cx="2688590" cy="402567"/>
          </a:xfrm>
          <a:prstGeom prst="rect">
            <a:avLst/>
          </a:prstGeom>
        </p:spPr>
        <p:txBody>
          <a:bodyPr vert="horz" lIns="120015" tIns="60008" rIns="120015" bIns="60008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20053" indent="-420053" algn="r" defTabSz="120015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038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0090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80135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4228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84273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80323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0375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96425" indent="-240030" algn="l" defTabSz="1200150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0375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450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0525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0600" algn="l" defTabSz="1200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tm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7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tmp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3224" y="4736478"/>
            <a:ext cx="8351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800" spc="-2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</a:p>
          <a:p>
            <a:r>
              <a:rPr lang="ru-RU" b="1" kern="800" spc="-2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агентства связи                                         Р. В. Шередин</a:t>
            </a:r>
          </a:p>
          <a:p>
            <a:endParaRPr lang="ru-RU" sz="1800" kern="800" spc="-2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18-й Национальный форум информационной безопасности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«Инфофорум-2016»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kern="800" spc="-2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4 февраля 2016 </a:t>
            </a:r>
            <a:r>
              <a:rPr lang="ru-RU" sz="1800" b="1" kern="800" spc="-2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93184" y="1543151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 И БЕЗОПАСНОСТЬ В СФЕРЕ СОЗДАНИЯ, РАЗВИТИЯ И ИСПОЛЬЗОВАНИЯ СЕТЕЙ СВЯЗИ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В-1</a:t>
            </a:r>
          </a:p>
        </p:txBody>
      </p:sp>
      <p:sp>
        <p:nvSpPr>
          <p:cNvPr id="6" name="Полилиния 5"/>
          <p:cNvSpPr>
            <a:spLocks noChangeAspect="1"/>
          </p:cNvSpPr>
          <p:nvPr/>
        </p:nvSpPr>
        <p:spPr>
          <a:xfrm>
            <a:off x="12698139" y="6840971"/>
            <a:ext cx="540000" cy="540000"/>
          </a:xfrm>
          <a:custGeom>
            <a:avLst/>
            <a:gdLst>
              <a:gd name="connsiteX0" fmla="*/ 0 w 432048"/>
              <a:gd name="connsiteY0" fmla="*/ 0 h 432048"/>
              <a:gd name="connsiteX1" fmla="*/ 72009 w 432048"/>
              <a:gd name="connsiteY1" fmla="*/ 0 h 432048"/>
              <a:gd name="connsiteX2" fmla="*/ 288032 w 432048"/>
              <a:gd name="connsiteY2" fmla="*/ 0 h 432048"/>
              <a:gd name="connsiteX3" fmla="*/ 360039 w 432048"/>
              <a:gd name="connsiteY3" fmla="*/ 0 h 432048"/>
              <a:gd name="connsiteX4" fmla="*/ 432048 w 432048"/>
              <a:gd name="connsiteY4" fmla="*/ 72009 h 432048"/>
              <a:gd name="connsiteX5" fmla="*/ 432048 w 432048"/>
              <a:gd name="connsiteY5" fmla="*/ 360039 h 432048"/>
              <a:gd name="connsiteX6" fmla="*/ 360039 w 432048"/>
              <a:gd name="connsiteY6" fmla="*/ 432048 h 432048"/>
              <a:gd name="connsiteX7" fmla="*/ 72009 w 432048"/>
              <a:gd name="connsiteY7" fmla="*/ 432048 h 432048"/>
              <a:gd name="connsiteX8" fmla="*/ 0 w 432048"/>
              <a:gd name="connsiteY8" fmla="*/ 360039 h 432048"/>
              <a:gd name="connsiteX9" fmla="*/ 0 w 432048"/>
              <a:gd name="connsiteY9" fmla="*/ 288032 h 432048"/>
              <a:gd name="connsiteX10" fmla="*/ 0 w 432048"/>
              <a:gd name="connsiteY10" fmla="*/ 72009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48" h="432048">
                <a:moveTo>
                  <a:pt x="0" y="0"/>
                </a:moveTo>
                <a:lnTo>
                  <a:pt x="72009" y="0"/>
                </a:lnTo>
                <a:lnTo>
                  <a:pt x="288032" y="0"/>
                </a:ln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360039"/>
                </a:lnTo>
                <a:cubicBezTo>
                  <a:pt x="432048" y="399808"/>
                  <a:pt x="399808" y="432048"/>
                  <a:pt x="360039" y="432048"/>
                </a:cubicBez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288032"/>
                </a:lnTo>
                <a:lnTo>
                  <a:pt x="0" y="72009"/>
                </a:lnTo>
                <a:close/>
              </a:path>
            </a:pathLst>
          </a:custGeom>
          <a:ln w="31750">
            <a:solidFill>
              <a:schemeClr val="bg2">
                <a:alpha val="76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pc="-4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8" y="5184787"/>
            <a:ext cx="13431432" cy="2376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083" y="504267"/>
            <a:ext cx="8028892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работы единой сети электросвязи в условиях чрезвычайных ситуаций</a:t>
            </a:r>
            <a:endParaRPr lang="ru-RU" sz="2400" b="1" kern="800" spc="-4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>
            <a:spLocks noChangeAspect="1"/>
          </p:cNvSpPr>
          <p:nvPr/>
        </p:nvSpPr>
        <p:spPr>
          <a:xfrm>
            <a:off x="12698139" y="6840971"/>
            <a:ext cx="540000" cy="540000"/>
          </a:xfrm>
          <a:custGeom>
            <a:avLst/>
            <a:gdLst>
              <a:gd name="connsiteX0" fmla="*/ 0 w 432048"/>
              <a:gd name="connsiteY0" fmla="*/ 0 h 432048"/>
              <a:gd name="connsiteX1" fmla="*/ 72009 w 432048"/>
              <a:gd name="connsiteY1" fmla="*/ 0 h 432048"/>
              <a:gd name="connsiteX2" fmla="*/ 288032 w 432048"/>
              <a:gd name="connsiteY2" fmla="*/ 0 h 432048"/>
              <a:gd name="connsiteX3" fmla="*/ 360039 w 432048"/>
              <a:gd name="connsiteY3" fmla="*/ 0 h 432048"/>
              <a:gd name="connsiteX4" fmla="*/ 432048 w 432048"/>
              <a:gd name="connsiteY4" fmla="*/ 72009 h 432048"/>
              <a:gd name="connsiteX5" fmla="*/ 432048 w 432048"/>
              <a:gd name="connsiteY5" fmla="*/ 360039 h 432048"/>
              <a:gd name="connsiteX6" fmla="*/ 360039 w 432048"/>
              <a:gd name="connsiteY6" fmla="*/ 432048 h 432048"/>
              <a:gd name="connsiteX7" fmla="*/ 72009 w 432048"/>
              <a:gd name="connsiteY7" fmla="*/ 432048 h 432048"/>
              <a:gd name="connsiteX8" fmla="*/ 0 w 432048"/>
              <a:gd name="connsiteY8" fmla="*/ 360039 h 432048"/>
              <a:gd name="connsiteX9" fmla="*/ 0 w 432048"/>
              <a:gd name="connsiteY9" fmla="*/ 288032 h 432048"/>
              <a:gd name="connsiteX10" fmla="*/ 0 w 432048"/>
              <a:gd name="connsiteY10" fmla="*/ 72009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48" h="432048">
                <a:moveTo>
                  <a:pt x="0" y="0"/>
                </a:moveTo>
                <a:lnTo>
                  <a:pt x="72009" y="0"/>
                </a:lnTo>
                <a:lnTo>
                  <a:pt x="288032" y="0"/>
                </a:ln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360039"/>
                </a:lnTo>
                <a:cubicBezTo>
                  <a:pt x="432048" y="399808"/>
                  <a:pt x="399808" y="432048"/>
                  <a:pt x="360039" y="432048"/>
                </a:cubicBez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288032"/>
                </a:lnTo>
                <a:lnTo>
                  <a:pt x="0" y="72009"/>
                </a:lnTo>
                <a:close/>
              </a:path>
            </a:pathLst>
          </a:custGeom>
          <a:ln w="31750">
            <a:solidFill>
              <a:schemeClr val="bg2">
                <a:alpha val="76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pc="-4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endParaRPr lang="ru-RU" spc="-4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0" name="Picture 5" descr="C:\temp\Россвязь\icons\Sevastopol-unoffici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5353" y="1381845"/>
            <a:ext cx="1267605" cy="13500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686" y="3348583"/>
            <a:ext cx="1100937" cy="135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065291" y="1692399"/>
            <a:ext cx="6156684" cy="270030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сложных обстоятельствах  возможно применить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при преодолении кризисных ситуаций не только на территории Крымского полуострова, но и в других регионах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О.Г. </a:t>
            </a:r>
            <a:r>
              <a:rPr lang="ru-RU" b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Духовницкий, Руководитель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b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3" y="1556849"/>
            <a:ext cx="4608513" cy="314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43" y="5364943"/>
            <a:ext cx="3024336" cy="201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9" y="120555"/>
            <a:ext cx="1743318" cy="1571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4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971" y="396255"/>
            <a:ext cx="975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9" y="4092539"/>
            <a:ext cx="2160239" cy="145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лилиния 11"/>
          <p:cNvSpPr>
            <a:spLocks noChangeAspect="1"/>
          </p:cNvSpPr>
          <p:nvPr/>
        </p:nvSpPr>
        <p:spPr>
          <a:xfrm>
            <a:off x="12698139" y="6840971"/>
            <a:ext cx="540000" cy="540000"/>
          </a:xfrm>
          <a:custGeom>
            <a:avLst/>
            <a:gdLst>
              <a:gd name="connsiteX0" fmla="*/ 0 w 432048"/>
              <a:gd name="connsiteY0" fmla="*/ 0 h 432048"/>
              <a:gd name="connsiteX1" fmla="*/ 72009 w 432048"/>
              <a:gd name="connsiteY1" fmla="*/ 0 h 432048"/>
              <a:gd name="connsiteX2" fmla="*/ 288032 w 432048"/>
              <a:gd name="connsiteY2" fmla="*/ 0 h 432048"/>
              <a:gd name="connsiteX3" fmla="*/ 360039 w 432048"/>
              <a:gd name="connsiteY3" fmla="*/ 0 h 432048"/>
              <a:gd name="connsiteX4" fmla="*/ 432048 w 432048"/>
              <a:gd name="connsiteY4" fmla="*/ 72009 h 432048"/>
              <a:gd name="connsiteX5" fmla="*/ 432048 w 432048"/>
              <a:gd name="connsiteY5" fmla="*/ 360039 h 432048"/>
              <a:gd name="connsiteX6" fmla="*/ 360039 w 432048"/>
              <a:gd name="connsiteY6" fmla="*/ 432048 h 432048"/>
              <a:gd name="connsiteX7" fmla="*/ 72009 w 432048"/>
              <a:gd name="connsiteY7" fmla="*/ 432048 h 432048"/>
              <a:gd name="connsiteX8" fmla="*/ 0 w 432048"/>
              <a:gd name="connsiteY8" fmla="*/ 360039 h 432048"/>
              <a:gd name="connsiteX9" fmla="*/ 0 w 432048"/>
              <a:gd name="connsiteY9" fmla="*/ 288032 h 432048"/>
              <a:gd name="connsiteX10" fmla="*/ 0 w 432048"/>
              <a:gd name="connsiteY10" fmla="*/ 72009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48" h="432048">
                <a:moveTo>
                  <a:pt x="0" y="0"/>
                </a:moveTo>
                <a:lnTo>
                  <a:pt x="72009" y="0"/>
                </a:lnTo>
                <a:lnTo>
                  <a:pt x="288032" y="0"/>
                </a:ln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360039"/>
                </a:lnTo>
                <a:cubicBezTo>
                  <a:pt x="432048" y="399808"/>
                  <a:pt x="399808" y="432048"/>
                  <a:pt x="360039" y="432048"/>
                </a:cubicBez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288032"/>
                </a:lnTo>
                <a:lnTo>
                  <a:pt x="0" y="72009"/>
                </a:lnTo>
                <a:close/>
              </a:path>
            </a:pathLst>
          </a:custGeom>
          <a:ln w="31750">
            <a:solidFill>
              <a:schemeClr val="bg2">
                <a:alpha val="76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pc="-4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46734" y="1512379"/>
            <a:ext cx="548971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отечественных информационных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3266" y="2838115"/>
            <a:ext cx="550861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потребностей внутреннего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продукцией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последующий выход этой продукции на мировой рынок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1563" y="4576664"/>
            <a:ext cx="55303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ресурсов от несанкционированного доступа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3266" y="5765705"/>
            <a:ext cx="550861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с иностранными партнерами в сфере информационной безопасности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69762" y="2652713"/>
            <a:ext cx="3050062" cy="25702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9762" y="3299780"/>
            <a:ext cx="3050062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аправления решения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9812008">
            <a:off x="3237981" y="2262194"/>
            <a:ext cx="1487233" cy="484632"/>
          </a:xfrm>
          <a:prstGeom prst="rightArrow">
            <a:avLst/>
          </a:prstGeom>
          <a:solidFill>
            <a:srgbClr val="A9CA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3765623" y="3355682"/>
            <a:ext cx="950407" cy="484632"/>
          </a:xfrm>
          <a:prstGeom prst="rightArrow">
            <a:avLst/>
          </a:prstGeom>
          <a:solidFill>
            <a:srgbClr val="8AA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 rot="1357082">
            <a:off x="3581625" y="4522969"/>
            <a:ext cx="1103308" cy="54203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934">
            <a:off x="2807041" y="5497972"/>
            <a:ext cx="163832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Рисунок 1039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1188343"/>
            <a:ext cx="2066173" cy="118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934">
            <a:off x="2778841" y="5497972"/>
            <a:ext cx="163832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434" y="5602863"/>
            <a:ext cx="2060183" cy="123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6" y="138620"/>
            <a:ext cx="1743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84" y="2486651"/>
            <a:ext cx="2120233" cy="1605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9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kalinin\Downloads\aa60f93e21750ff5983d9e0b104b1b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64" y="1682194"/>
            <a:ext cx="1389877" cy="133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7" descr="sibgut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466" y="6006417"/>
            <a:ext cx="1389875" cy="131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17" descr="psuti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42" y="4644897"/>
            <a:ext cx="1389877" cy="851349"/>
          </a:xfrm>
          <a:prstGeom prst="rect">
            <a:avLst/>
          </a:prstGeom>
        </p:spPr>
      </p:pic>
      <p:pic>
        <p:nvPicPr>
          <p:cNvPr id="7" name="Picture 2" descr="C:\Users\Dmitry\Downloads\SUT_Fl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994" y="3235748"/>
            <a:ext cx="1391225" cy="103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975959" y="360251"/>
            <a:ext cx="9174007" cy="438943"/>
          </a:xfrm>
          <a:prstGeom prst="rect">
            <a:avLst/>
          </a:prstGeom>
        </p:spPr>
        <p:txBody>
          <a:bodyPr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научно-технического развития отрасли невозможно без подготовки специалистов в области инфокоммуникационных технологий и связи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750" y="1911392"/>
            <a:ext cx="3492389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Россвязи находятся 4 технических университета и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научно-исследовательских института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temp\Россвязь\icons\shutterstock_1036072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8939" y="1882247"/>
            <a:ext cx="2486872" cy="239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photos.wikimapia.org/p/00/04/97/76/82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47" y="1682194"/>
            <a:ext cx="1656184" cy="147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se-vuzy.ru/photo/370/00370_0003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48" y="3259535"/>
            <a:ext cx="1656183" cy="1288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zdat.psuti.ru/wp-content/uploads/2011/05/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48" y="4706479"/>
            <a:ext cx="1656183" cy="1299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gilenansk.ru/pic/detotduh/ekskursii/vuzinovosiba/svyazy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50" y="6162051"/>
            <a:ext cx="1656182" cy="121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>
            <a:spLocks noChangeAspect="1"/>
          </p:cNvSpPr>
          <p:nvPr/>
        </p:nvSpPr>
        <p:spPr>
          <a:xfrm>
            <a:off x="12698139" y="6840971"/>
            <a:ext cx="540000" cy="540000"/>
          </a:xfrm>
          <a:custGeom>
            <a:avLst/>
            <a:gdLst>
              <a:gd name="connsiteX0" fmla="*/ 0 w 432048"/>
              <a:gd name="connsiteY0" fmla="*/ 0 h 432048"/>
              <a:gd name="connsiteX1" fmla="*/ 72009 w 432048"/>
              <a:gd name="connsiteY1" fmla="*/ 0 h 432048"/>
              <a:gd name="connsiteX2" fmla="*/ 288032 w 432048"/>
              <a:gd name="connsiteY2" fmla="*/ 0 h 432048"/>
              <a:gd name="connsiteX3" fmla="*/ 360039 w 432048"/>
              <a:gd name="connsiteY3" fmla="*/ 0 h 432048"/>
              <a:gd name="connsiteX4" fmla="*/ 432048 w 432048"/>
              <a:gd name="connsiteY4" fmla="*/ 72009 h 432048"/>
              <a:gd name="connsiteX5" fmla="*/ 432048 w 432048"/>
              <a:gd name="connsiteY5" fmla="*/ 360039 h 432048"/>
              <a:gd name="connsiteX6" fmla="*/ 360039 w 432048"/>
              <a:gd name="connsiteY6" fmla="*/ 432048 h 432048"/>
              <a:gd name="connsiteX7" fmla="*/ 72009 w 432048"/>
              <a:gd name="connsiteY7" fmla="*/ 432048 h 432048"/>
              <a:gd name="connsiteX8" fmla="*/ 0 w 432048"/>
              <a:gd name="connsiteY8" fmla="*/ 360039 h 432048"/>
              <a:gd name="connsiteX9" fmla="*/ 0 w 432048"/>
              <a:gd name="connsiteY9" fmla="*/ 288032 h 432048"/>
              <a:gd name="connsiteX10" fmla="*/ 0 w 432048"/>
              <a:gd name="connsiteY10" fmla="*/ 72009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48" h="432048">
                <a:moveTo>
                  <a:pt x="0" y="0"/>
                </a:moveTo>
                <a:lnTo>
                  <a:pt x="72009" y="0"/>
                </a:lnTo>
                <a:lnTo>
                  <a:pt x="288032" y="0"/>
                </a:ln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360039"/>
                </a:lnTo>
                <a:cubicBezTo>
                  <a:pt x="432048" y="399808"/>
                  <a:pt x="399808" y="432048"/>
                  <a:pt x="360039" y="432048"/>
                </a:cubicBez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288032"/>
                </a:lnTo>
                <a:lnTo>
                  <a:pt x="0" y="72009"/>
                </a:lnTo>
                <a:close/>
              </a:path>
            </a:pathLst>
          </a:custGeom>
          <a:ln w="31750">
            <a:solidFill>
              <a:schemeClr val="bg2">
                <a:alpha val="76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pc="-4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4</a:t>
            </a:r>
            <a:endParaRPr lang="ru-RU" spc="-4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5811" y="1682193"/>
            <a:ext cx="3697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53823" y="1911391"/>
            <a:ext cx="3270344" cy="19923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азработаны новые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планы, программы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материалы для двухуровневой системы образования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53823" y="4274591"/>
            <a:ext cx="3270344" cy="18874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Вузы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научными центрами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осуществляющими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заказам отрасли научные исследования 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499" y="4414911"/>
            <a:ext cx="3412379" cy="15915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отрасли открыли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профильные кафедры в высших учебных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заведениях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11" y="4651021"/>
            <a:ext cx="2286000" cy="259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4" y="196279"/>
            <a:ext cx="1743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8947" y="144227"/>
            <a:ext cx="9384687" cy="12602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в условиях необходимости решения вопросов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98" y="2790126"/>
            <a:ext cx="1363017" cy="102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98" y="3816636"/>
            <a:ext cx="1447430" cy="104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79" y="2855360"/>
            <a:ext cx="1502175" cy="896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9" y="3856558"/>
            <a:ext cx="1428276" cy="10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9" y="1872419"/>
            <a:ext cx="3456384" cy="234026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71" y="1764407"/>
            <a:ext cx="3519594" cy="233206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64791" y="4374316"/>
            <a:ext cx="3600400" cy="29800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738">
            <a:off x="4623133" y="4950164"/>
            <a:ext cx="13779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657">
            <a:off x="4604216" y="5620704"/>
            <a:ext cx="13779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1770">
            <a:off x="4561743" y="6267394"/>
            <a:ext cx="13779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05618" y="4986373"/>
            <a:ext cx="3720820" cy="6759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Инженеры-разработчики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0152" y="5823456"/>
            <a:ext cx="3720820" cy="709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Инженеры – технологи и конструкторы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5618" y="6732959"/>
            <a:ext cx="3720820" cy="585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ченые – разработчики новых технологий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61235" y="1512379"/>
            <a:ext cx="4176463" cy="1277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 разных уровней в ВУЗах осуществляется по различным направлениям и специальностям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>
            <a:spLocks noChangeAspect="1"/>
          </p:cNvSpPr>
          <p:nvPr/>
        </p:nvSpPr>
        <p:spPr>
          <a:xfrm>
            <a:off x="12679980" y="6853739"/>
            <a:ext cx="540000" cy="540000"/>
          </a:xfrm>
          <a:custGeom>
            <a:avLst/>
            <a:gdLst>
              <a:gd name="connsiteX0" fmla="*/ 0 w 432048"/>
              <a:gd name="connsiteY0" fmla="*/ 0 h 432048"/>
              <a:gd name="connsiteX1" fmla="*/ 72009 w 432048"/>
              <a:gd name="connsiteY1" fmla="*/ 0 h 432048"/>
              <a:gd name="connsiteX2" fmla="*/ 288032 w 432048"/>
              <a:gd name="connsiteY2" fmla="*/ 0 h 432048"/>
              <a:gd name="connsiteX3" fmla="*/ 360039 w 432048"/>
              <a:gd name="connsiteY3" fmla="*/ 0 h 432048"/>
              <a:gd name="connsiteX4" fmla="*/ 432048 w 432048"/>
              <a:gd name="connsiteY4" fmla="*/ 72009 h 432048"/>
              <a:gd name="connsiteX5" fmla="*/ 432048 w 432048"/>
              <a:gd name="connsiteY5" fmla="*/ 360039 h 432048"/>
              <a:gd name="connsiteX6" fmla="*/ 360039 w 432048"/>
              <a:gd name="connsiteY6" fmla="*/ 432048 h 432048"/>
              <a:gd name="connsiteX7" fmla="*/ 72009 w 432048"/>
              <a:gd name="connsiteY7" fmla="*/ 432048 h 432048"/>
              <a:gd name="connsiteX8" fmla="*/ 0 w 432048"/>
              <a:gd name="connsiteY8" fmla="*/ 360039 h 432048"/>
              <a:gd name="connsiteX9" fmla="*/ 0 w 432048"/>
              <a:gd name="connsiteY9" fmla="*/ 288032 h 432048"/>
              <a:gd name="connsiteX10" fmla="*/ 0 w 432048"/>
              <a:gd name="connsiteY10" fmla="*/ 72009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48" h="432048">
                <a:moveTo>
                  <a:pt x="0" y="0"/>
                </a:moveTo>
                <a:lnTo>
                  <a:pt x="72009" y="0"/>
                </a:lnTo>
                <a:lnTo>
                  <a:pt x="288032" y="0"/>
                </a:ln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360039"/>
                </a:lnTo>
                <a:cubicBezTo>
                  <a:pt x="432048" y="399808"/>
                  <a:pt x="399808" y="432048"/>
                  <a:pt x="360039" y="432048"/>
                </a:cubicBez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288032"/>
                </a:lnTo>
                <a:lnTo>
                  <a:pt x="0" y="72009"/>
                </a:lnTo>
                <a:close/>
              </a:path>
            </a:pathLst>
          </a:custGeom>
          <a:ln w="31750">
            <a:solidFill>
              <a:schemeClr val="bg2">
                <a:alpha val="76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ru-RU" spc="-4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68521" y="6923684"/>
            <a:ext cx="36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5" y="191194"/>
            <a:ext cx="1743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1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 noChangeAspect="1"/>
          </p:cNvSpPr>
          <p:nvPr/>
        </p:nvSpPr>
        <p:spPr>
          <a:xfrm>
            <a:off x="12698139" y="6840971"/>
            <a:ext cx="540000" cy="540000"/>
          </a:xfrm>
          <a:custGeom>
            <a:avLst/>
            <a:gdLst>
              <a:gd name="connsiteX0" fmla="*/ 0 w 432048"/>
              <a:gd name="connsiteY0" fmla="*/ 0 h 432048"/>
              <a:gd name="connsiteX1" fmla="*/ 72009 w 432048"/>
              <a:gd name="connsiteY1" fmla="*/ 0 h 432048"/>
              <a:gd name="connsiteX2" fmla="*/ 288032 w 432048"/>
              <a:gd name="connsiteY2" fmla="*/ 0 h 432048"/>
              <a:gd name="connsiteX3" fmla="*/ 360039 w 432048"/>
              <a:gd name="connsiteY3" fmla="*/ 0 h 432048"/>
              <a:gd name="connsiteX4" fmla="*/ 432048 w 432048"/>
              <a:gd name="connsiteY4" fmla="*/ 72009 h 432048"/>
              <a:gd name="connsiteX5" fmla="*/ 432048 w 432048"/>
              <a:gd name="connsiteY5" fmla="*/ 360039 h 432048"/>
              <a:gd name="connsiteX6" fmla="*/ 360039 w 432048"/>
              <a:gd name="connsiteY6" fmla="*/ 432048 h 432048"/>
              <a:gd name="connsiteX7" fmla="*/ 72009 w 432048"/>
              <a:gd name="connsiteY7" fmla="*/ 432048 h 432048"/>
              <a:gd name="connsiteX8" fmla="*/ 0 w 432048"/>
              <a:gd name="connsiteY8" fmla="*/ 360039 h 432048"/>
              <a:gd name="connsiteX9" fmla="*/ 0 w 432048"/>
              <a:gd name="connsiteY9" fmla="*/ 288032 h 432048"/>
              <a:gd name="connsiteX10" fmla="*/ 0 w 432048"/>
              <a:gd name="connsiteY10" fmla="*/ 72009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48" h="432048">
                <a:moveTo>
                  <a:pt x="0" y="0"/>
                </a:moveTo>
                <a:lnTo>
                  <a:pt x="72009" y="0"/>
                </a:lnTo>
                <a:lnTo>
                  <a:pt x="288032" y="0"/>
                </a:ln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360039"/>
                </a:lnTo>
                <a:cubicBezTo>
                  <a:pt x="432048" y="399808"/>
                  <a:pt x="399808" y="432048"/>
                  <a:pt x="360039" y="432048"/>
                </a:cubicBez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288032"/>
                </a:lnTo>
                <a:lnTo>
                  <a:pt x="0" y="72009"/>
                </a:lnTo>
                <a:close/>
              </a:path>
            </a:pathLst>
          </a:custGeom>
          <a:ln w="31750">
            <a:solidFill>
              <a:schemeClr val="bg2">
                <a:alpha val="76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pc="-4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6</a:t>
            </a:r>
            <a:endParaRPr lang="ru-RU" spc="-4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3159767" y="396255"/>
            <a:ext cx="7782252" cy="438943"/>
          </a:xfrm>
          <a:prstGeom prst="rect">
            <a:avLst/>
          </a:prstGeom>
        </p:spPr>
        <p:txBody>
          <a:bodyPr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 – важнейший фактор развития экономики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775992" y="1548383"/>
            <a:ext cx="8549803" cy="438943"/>
          </a:xfrm>
          <a:prstGeom prst="rect">
            <a:avLst/>
          </a:prstGeom>
        </p:spPr>
        <p:txBody>
          <a:bodyPr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Arial" pitchFamily="34" charset="0"/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18" y="2095505"/>
            <a:ext cx="2984080" cy="1970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33" y="2693402"/>
            <a:ext cx="2088543" cy="107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33" y="3864075"/>
            <a:ext cx="2088543" cy="1255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88" y="1228354"/>
            <a:ext cx="2136435" cy="121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307593" y="4903319"/>
            <a:ext cx="4118756" cy="1486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экспертный совет при Минпромторге России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(включены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Россвязи)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4332" y="5374448"/>
            <a:ext cx="53631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подведомственных организаций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80" y="2964152"/>
            <a:ext cx="205931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193">
            <a:off x="5539335" y="1821854"/>
            <a:ext cx="199205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978">
            <a:off x="5402710" y="4025745"/>
            <a:ext cx="207980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5" y="201091"/>
            <a:ext cx="17430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840" y="3306017"/>
            <a:ext cx="5416547" cy="647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ru-RU" sz="3600" kern="800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Благодарю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7279" y="6269140"/>
            <a:ext cx="1991251" cy="36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1800" b="1" kern="800" spc="-20" dirty="0">
                <a:solidFill>
                  <a:schemeClr val="bg2">
                    <a:lumMod val="50000"/>
                  </a:schemeClr>
                </a:solidFill>
              </a:rPr>
              <a:t>www.rossvyaz.ru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676" y="6841148"/>
            <a:ext cx="5730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16202" y="6927636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11127</TotalTime>
  <Words>254</Words>
  <Application>Microsoft Office PowerPoint</Application>
  <PresentationFormat>Произвольный</PresentationFormat>
  <Paragraphs>44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кадров в условиях необходимости решения вопросов импортозамещения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РосСвязь: шаблон powerpoint</dc:title>
  <dc:creator>РосСвязь</dc:creator>
  <cp:keywords>РосСвязь</cp:keywords>
  <cp:lastModifiedBy>Шередин Роман Валериевич</cp:lastModifiedBy>
  <cp:revision>987</cp:revision>
  <cp:lastPrinted>2016-02-01T11:32:03Z</cp:lastPrinted>
  <dcterms:created xsi:type="dcterms:W3CDTF">2014-04-16T17:38:05Z</dcterms:created>
  <dcterms:modified xsi:type="dcterms:W3CDTF">2016-02-02T09:35:16Z</dcterms:modified>
</cp:coreProperties>
</file>